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58" r:id="rId5"/>
    <p:sldId id="273" r:id="rId6"/>
    <p:sldId id="259" r:id="rId7"/>
    <p:sldId id="272" r:id="rId8"/>
    <p:sldId id="260" r:id="rId9"/>
    <p:sldId id="274" r:id="rId10"/>
    <p:sldId id="261" r:id="rId11"/>
    <p:sldId id="275" r:id="rId12"/>
    <p:sldId id="262" r:id="rId13"/>
    <p:sldId id="276" r:id="rId14"/>
    <p:sldId id="263" r:id="rId15"/>
    <p:sldId id="277" r:id="rId16"/>
    <p:sldId id="282" r:id="rId17"/>
    <p:sldId id="264" r:id="rId18"/>
    <p:sldId id="278" r:id="rId19"/>
    <p:sldId id="265" r:id="rId20"/>
    <p:sldId id="279" r:id="rId21"/>
    <p:sldId id="266" r:id="rId22"/>
    <p:sldId id="267" r:id="rId23"/>
    <p:sldId id="281" r:id="rId24"/>
    <p:sldId id="268" r:id="rId25"/>
    <p:sldId id="280" r:id="rId26"/>
    <p:sldId id="269" r:id="rId27"/>
    <p:sldId id="270" r:id="rId28"/>
    <p:sldId id="271" r:id="rId29"/>
    <p:sldId id="284" r:id="rId30"/>
    <p:sldId id="286" r:id="rId31"/>
    <p:sldId id="287" r:id="rId32"/>
    <p:sldId id="285" r:id="rId3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6F648-3260-4781-9D71-574572D69C03}" type="datetimeFigureOut">
              <a:rPr lang="nl-NL"/>
              <a:pPr>
                <a:defRPr/>
              </a:pPr>
              <a:t>30-6-2013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19E5C-752A-40BF-9A67-9C2BD25635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898FE-3B65-416F-88BA-2C994F1CD0C5}" type="datetimeFigureOut">
              <a:rPr lang="nl-NL"/>
              <a:pPr>
                <a:defRPr/>
              </a:pPr>
              <a:t>30-6-2013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5F729-CE6C-438A-97D5-AC7424AD450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D987-B729-4A25-97B9-1384E9A9832A}" type="datetimeFigureOut">
              <a:rPr lang="nl-NL"/>
              <a:pPr>
                <a:defRPr/>
              </a:pPr>
              <a:t>30-6-2013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2457-A950-4300-B10D-47578501620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C691A-E6AC-4200-B0EB-53B93C3BA312}" type="datetimeFigureOut">
              <a:rPr lang="nl-NL"/>
              <a:pPr>
                <a:defRPr/>
              </a:pPr>
              <a:t>30-6-2013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D141-268E-4E14-BED6-35A744E626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75195-B453-45D0-9796-BA93AE22BA4F}" type="datetimeFigureOut">
              <a:rPr lang="nl-NL"/>
              <a:pPr>
                <a:defRPr/>
              </a:pPr>
              <a:t>30-6-2013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21CCF-29BE-45D1-903B-D099D5D1180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CC9F7-C04F-43AA-BE77-6B0A9E7083AD}" type="datetimeFigureOut">
              <a:rPr lang="nl-NL"/>
              <a:pPr>
                <a:defRPr/>
              </a:pPr>
              <a:t>30-6-2013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69801-5D82-4DD5-88AF-7874DF844C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D398D-262E-4C58-8BB8-2DCC5DCE7074}" type="datetimeFigureOut">
              <a:rPr lang="nl-NL"/>
              <a:pPr>
                <a:defRPr/>
              </a:pPr>
              <a:t>30-6-2013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000F0-1936-4FE7-A161-5ACDB0E07DA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43F57-0E70-4399-8F52-E5C56BF760B1}" type="datetimeFigureOut">
              <a:rPr lang="nl-NL"/>
              <a:pPr>
                <a:defRPr/>
              </a:pPr>
              <a:t>30-6-2013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9C9A1-FB53-4B63-97EC-E6EB9C385D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008B8-B9A2-478D-9BA6-EB0FFF016473}" type="datetimeFigureOut">
              <a:rPr lang="nl-NL"/>
              <a:pPr>
                <a:defRPr/>
              </a:pPr>
              <a:t>30-6-2013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B5133-61FA-43B3-90C4-986C4FE866A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4D0DE-45FE-43A5-89A5-80BAAC75DA1B}" type="datetimeFigureOut">
              <a:rPr lang="nl-NL"/>
              <a:pPr>
                <a:defRPr/>
              </a:pPr>
              <a:t>30-6-2013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A38B3-B036-4089-B795-FCB77390133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684A-842F-4DA3-A1BA-85749748B0C5}" type="datetimeFigureOut">
              <a:rPr lang="nl-NL"/>
              <a:pPr>
                <a:defRPr/>
              </a:pPr>
              <a:t>30-6-2013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76B08-D3B4-4A22-A81F-AC8202209E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C027CA-BA44-49D8-AF00-14B9C9154DB6}" type="datetimeFigureOut">
              <a:rPr lang="nl-NL"/>
              <a:pPr>
                <a:defRPr/>
              </a:pPr>
              <a:t>30-6-2013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DFF1B0-7FEF-42B4-9106-61A67708A5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b="1" smtClean="0"/>
              <a:t>The expanding evidence for the efficacy of ACT: </a:t>
            </a:r>
            <a:r>
              <a:rPr lang="nl-NL" smtClean="0"/>
              <a:t/>
            </a:r>
            <a:br>
              <a:rPr lang="nl-NL" smtClean="0"/>
            </a:br>
            <a:endParaRPr lang="nl-NL" smtClean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b="1" dirty="0" err="1" smtClean="0"/>
              <a:t>results</a:t>
            </a:r>
            <a:r>
              <a:rPr lang="nl-NL" b="1" dirty="0" smtClean="0"/>
              <a:t> </a:t>
            </a:r>
            <a:r>
              <a:rPr lang="nl-NL" b="1" dirty="0" err="1" smtClean="0"/>
              <a:t>from</a:t>
            </a:r>
            <a:r>
              <a:rPr lang="nl-NL" b="1" dirty="0" smtClean="0"/>
              <a:t> a </a:t>
            </a:r>
            <a:r>
              <a:rPr lang="nl-NL" b="1" dirty="0" err="1" smtClean="0"/>
              <a:t>meta</a:t>
            </a:r>
            <a:r>
              <a:rPr lang="nl-NL" b="1" dirty="0" smtClean="0"/>
              <a:t> </a:t>
            </a:r>
            <a:r>
              <a:rPr lang="nl-NL" b="1" dirty="0" err="1" smtClean="0"/>
              <a:t>analysis</a:t>
            </a:r>
            <a:r>
              <a:rPr lang="nl-NL" b="1" dirty="0" smtClean="0"/>
              <a:t> </a:t>
            </a:r>
            <a:r>
              <a:rPr lang="nl-NL" b="1" dirty="0" err="1" smtClean="0"/>
              <a:t>on</a:t>
            </a:r>
            <a:r>
              <a:rPr lang="nl-NL" b="1" dirty="0" smtClean="0"/>
              <a:t> </a:t>
            </a:r>
            <a:r>
              <a:rPr lang="nl-NL" b="1" dirty="0" err="1" smtClean="0"/>
              <a:t>clinical</a:t>
            </a:r>
            <a:r>
              <a:rPr lang="nl-NL" b="1" dirty="0" smtClean="0"/>
              <a:t> </a:t>
            </a:r>
            <a:r>
              <a:rPr lang="nl-NL" b="1" dirty="0" err="1" smtClean="0"/>
              <a:t>applications</a:t>
            </a:r>
            <a:endParaRPr lang="nl-NL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Results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overall mean ES of 0.68 for ACT (13 studies; N = </a:t>
            </a:r>
            <a:r>
              <a:rPr lang="nl-NL" smtClean="0"/>
              <a:t>677</a:t>
            </a:r>
            <a:r>
              <a:rPr lang="en-US" smtClean="0"/>
              <a:t>)</a:t>
            </a:r>
            <a:endParaRPr lang="nl-NL" smtClean="0"/>
          </a:p>
          <a:p>
            <a:pPr eaLnBrk="1" hangingPunct="1"/>
            <a:r>
              <a:rPr lang="en-US" smtClean="0"/>
              <a:t>ACT compared to waitlist (2 studies) ES = 0.96</a:t>
            </a:r>
          </a:p>
          <a:p>
            <a:pPr eaLnBrk="1" hangingPunct="1"/>
            <a:r>
              <a:rPr lang="en-US" smtClean="0"/>
              <a:t>ACT compared to TAU (5 studies) ES = 0.79 </a:t>
            </a:r>
          </a:p>
          <a:p>
            <a:pPr eaLnBrk="1" hangingPunct="1"/>
            <a:r>
              <a:rPr lang="en-US" smtClean="0"/>
              <a:t>ACT compared to an active treatment (two studies comparing ACT to (CT) and one to Systematic Desensitization) ES = 0.53</a:t>
            </a:r>
            <a:endParaRPr lang="nl-NL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Overlap with other MA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12 studies included in Hayes (one dissertation now as article) </a:t>
            </a:r>
          </a:p>
          <a:p>
            <a:r>
              <a:rPr lang="nl-NL" smtClean="0"/>
              <a:t>13 studies included in Powers</a:t>
            </a:r>
          </a:p>
          <a:p>
            <a:r>
              <a:rPr lang="nl-NL" smtClean="0"/>
              <a:t>1 study included in Veehof</a:t>
            </a:r>
          </a:p>
          <a:p>
            <a:r>
              <a:rPr lang="nl-NL" smtClean="0"/>
              <a:t>4 studies included in Ruiz</a:t>
            </a:r>
          </a:p>
          <a:p>
            <a:r>
              <a:rPr lang="nl-NL" smtClean="0"/>
              <a:t>9 studies included in A-Tjak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Powers et al, 2009</a:t>
            </a:r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Until March 2008</a:t>
            </a:r>
          </a:p>
          <a:p>
            <a:pPr eaLnBrk="1" hangingPunct="1"/>
            <a:r>
              <a:rPr lang="nl-NL" smtClean="0"/>
              <a:t>RCT</a:t>
            </a:r>
          </a:p>
          <a:p>
            <a:pPr eaLnBrk="1" hangingPunct="1"/>
            <a:r>
              <a:rPr lang="nl-NL" smtClean="0"/>
              <a:t>18 studies (N = 917)</a:t>
            </a:r>
          </a:p>
          <a:p>
            <a:pPr eaLnBrk="1" hangingPunct="1"/>
            <a:r>
              <a:rPr lang="nl-NL" smtClean="0"/>
              <a:t>Separate analysis for depression (2 studies), physical health (5 studies) and other mental health conditions (7 studies)</a:t>
            </a:r>
          </a:p>
          <a:p>
            <a:pPr eaLnBrk="1" hangingPunct="1"/>
            <a:endParaRPr lang="nl-NL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Criteria for inclusion</a:t>
            </a:r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RCT</a:t>
            </a:r>
          </a:p>
          <a:p>
            <a:r>
              <a:rPr lang="nl-NL" smtClean="0"/>
              <a:t>Acceptance based treatments</a:t>
            </a:r>
          </a:p>
          <a:p>
            <a:r>
              <a:rPr lang="en-US" smtClean="0"/>
              <a:t>mental and physical health disorders</a:t>
            </a:r>
          </a:p>
          <a:p>
            <a:r>
              <a:rPr lang="en-US" smtClean="0"/>
              <a:t>Published in English</a:t>
            </a:r>
            <a:endParaRPr lang="nl-NL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Results</a:t>
            </a:r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 versus all control conditions ES = 0.42 on primary outcome measures</a:t>
            </a:r>
          </a:p>
          <a:p>
            <a:pPr eaLnBrk="1" hangingPunct="1"/>
            <a:r>
              <a:rPr lang="en-US" smtClean="0"/>
              <a:t>ACT versus established treatments ES = 0.18 </a:t>
            </a:r>
          </a:p>
          <a:p>
            <a:pPr eaLnBrk="1" hangingPunct="1"/>
            <a:r>
              <a:rPr lang="en-US" smtClean="0"/>
              <a:t>ACT versus waitlist condition and psychological placebos ES = 0.68 on secondary measures</a:t>
            </a:r>
          </a:p>
          <a:p>
            <a:pPr eaLnBrk="1" hangingPunct="1"/>
            <a:r>
              <a:rPr lang="en-US" smtClean="0"/>
              <a:t>ACT versus TAU ES = 0.42 on secondary measures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nl-NL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Overlap with other MA</a:t>
            </a:r>
          </a:p>
        </p:txBody>
      </p:sp>
      <p:sp>
        <p:nvSpPr>
          <p:cNvPr id="1638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12 studies included in Hayes (one dissertation now as article) </a:t>
            </a:r>
          </a:p>
          <a:p>
            <a:r>
              <a:rPr lang="nl-NL" smtClean="0"/>
              <a:t>12 studies included in Öst</a:t>
            </a:r>
          </a:p>
          <a:p>
            <a:r>
              <a:rPr lang="nl-NL" smtClean="0"/>
              <a:t>1 study included in Veehof</a:t>
            </a:r>
          </a:p>
          <a:p>
            <a:r>
              <a:rPr lang="nl-NL" smtClean="0"/>
              <a:t>6 studies included in Ruiz</a:t>
            </a:r>
          </a:p>
          <a:p>
            <a:r>
              <a:rPr lang="nl-NL" smtClean="0"/>
              <a:t>12 studies included in A-Tjak (one study published in 2012 FU information)</a:t>
            </a:r>
          </a:p>
          <a:p>
            <a:endParaRPr lang="nl-NL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Veehof et al, 2011</a:t>
            </a:r>
          </a:p>
        </p:txBody>
      </p:sp>
      <p:sp>
        <p:nvSpPr>
          <p:cNvPr id="1741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ACT and mindfulness</a:t>
            </a:r>
          </a:p>
          <a:p>
            <a:r>
              <a:rPr lang="nl-NL" smtClean="0"/>
              <a:t>Rating methodological quality with </a:t>
            </a:r>
            <a:r>
              <a:rPr lang="en-US" smtClean="0"/>
              <a:t>an 8-point scale, based on criteria by the Cochrane Collaboration and the validated Jadad scale</a:t>
            </a:r>
            <a:endParaRPr lang="nl-NL" smtClean="0"/>
          </a:p>
          <a:p>
            <a:r>
              <a:rPr lang="nl-NL" smtClean="0"/>
              <a:t>Until Januari 2009</a:t>
            </a:r>
          </a:p>
          <a:p>
            <a:r>
              <a:rPr lang="nl-NL" smtClean="0"/>
              <a:t>22 studies, of which 9 RCT, 2 of which are concerning ACT (also in other MA)</a:t>
            </a:r>
          </a:p>
          <a:p>
            <a:r>
              <a:rPr lang="nl-NL" smtClean="0"/>
              <a:t>Chronic pain only</a:t>
            </a:r>
          </a:p>
          <a:p>
            <a:endParaRPr lang="nl-NL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Ruiz, 2012</a:t>
            </a:r>
          </a:p>
        </p:txBody>
      </p:sp>
      <p:sp>
        <p:nvSpPr>
          <p:cNvPr id="1843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Until the end of July 2012</a:t>
            </a:r>
          </a:p>
          <a:p>
            <a:pPr eaLnBrk="1" hangingPunct="1"/>
            <a:r>
              <a:rPr lang="nl-NL" smtClean="0"/>
              <a:t>16 studies (N= 954) comparing ACT to CBT</a:t>
            </a:r>
          </a:p>
          <a:p>
            <a:pPr eaLnBrk="1" hangingPunct="1"/>
            <a:r>
              <a:rPr lang="nl-NL" smtClean="0"/>
              <a:t>Not all CBT recognized as such by author(s)</a:t>
            </a:r>
          </a:p>
          <a:p>
            <a:pPr eaLnBrk="1" hangingPunct="1"/>
            <a:r>
              <a:rPr lang="nl-NL" smtClean="0"/>
              <a:t>outcome or mediation/moderation </a:t>
            </a:r>
          </a:p>
          <a:p>
            <a:pPr eaLnBrk="1" hangingPunct="1"/>
            <a:endParaRPr lang="nl-NL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Criteria for inclusion</a:t>
            </a:r>
          </a:p>
        </p:txBody>
      </p:sp>
      <p:sp>
        <p:nvSpPr>
          <p:cNvPr id="1945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Published and unpublished studies</a:t>
            </a:r>
          </a:p>
          <a:p>
            <a:r>
              <a:rPr lang="nl-NL" smtClean="0"/>
              <a:t>outcome or </a:t>
            </a:r>
            <a:r>
              <a:rPr lang="nl-NL" u="sng" smtClean="0"/>
              <a:t>mediation/moderation study </a:t>
            </a:r>
          </a:p>
          <a:p>
            <a:r>
              <a:rPr lang="en-US" smtClean="0"/>
              <a:t>comparing full treatments of </a:t>
            </a:r>
            <a:r>
              <a:rPr lang="en-US" u="sng" smtClean="0"/>
              <a:t>face-to-face</a:t>
            </a:r>
            <a:r>
              <a:rPr lang="en-US" smtClean="0"/>
              <a:t> ACT versus traditional CBT </a:t>
            </a:r>
          </a:p>
          <a:p>
            <a:r>
              <a:rPr lang="en-US" smtClean="0"/>
              <a:t>Published in E</a:t>
            </a:r>
            <a:r>
              <a:rPr lang="nl-NL" smtClean="0"/>
              <a:t>nglish or Spanish </a:t>
            </a:r>
            <a:endParaRPr lang="en-US" smtClean="0"/>
          </a:p>
          <a:p>
            <a:endParaRPr lang="nl-NL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Results</a:t>
            </a:r>
          </a:p>
        </p:txBody>
      </p:sp>
      <p:sp>
        <p:nvSpPr>
          <p:cNvPr id="2048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 better than CBT on primary outcomes (Hedges’s </a:t>
            </a:r>
            <a:r>
              <a:rPr lang="en-US" i="1" smtClean="0"/>
              <a:t>g</a:t>
            </a:r>
            <a:r>
              <a:rPr lang="en-US" smtClean="0"/>
              <a:t>= 0.40). </a:t>
            </a:r>
          </a:p>
          <a:p>
            <a:pPr eaLnBrk="1" hangingPunct="1"/>
            <a:r>
              <a:rPr lang="en-US" smtClean="0"/>
              <a:t>Post: </a:t>
            </a:r>
            <a:r>
              <a:rPr lang="en-US" i="1" smtClean="0"/>
              <a:t>g+= 0.37 </a:t>
            </a:r>
            <a:r>
              <a:rPr lang="en-US" smtClean="0"/>
              <a:t>FU</a:t>
            </a:r>
            <a:r>
              <a:rPr lang="en-US" i="1" smtClean="0"/>
              <a:t>:  g+= 0.42 </a:t>
            </a:r>
          </a:p>
          <a:p>
            <a:pPr eaLnBrk="1" hangingPunct="1"/>
            <a:r>
              <a:rPr lang="en-US" smtClean="0"/>
              <a:t>no statistically significant differences in depression (</a:t>
            </a:r>
            <a:r>
              <a:rPr lang="en-US" i="1" smtClean="0"/>
              <a:t>g+= 0.27)</a:t>
            </a:r>
            <a:r>
              <a:rPr lang="en-US" smtClean="0"/>
              <a:t> and anxiety outcomes (</a:t>
            </a:r>
            <a:r>
              <a:rPr lang="en-US" i="1" smtClean="0"/>
              <a:t>g</a:t>
            </a:r>
            <a:r>
              <a:rPr lang="en-US" smtClean="0"/>
              <a:t>+= 0.14) between ACT and CBT </a:t>
            </a:r>
            <a:endParaRPr lang="nl-NL" smtClean="0"/>
          </a:p>
          <a:p>
            <a:pPr eaLnBrk="1" hangingPunct="1"/>
            <a:r>
              <a:rPr lang="en-US" smtClean="0"/>
              <a:t>supports the hypothesized mediators suggested in the ACT model </a:t>
            </a:r>
            <a:endParaRPr lang="nl-NL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Earlier meta analysis</a:t>
            </a:r>
          </a:p>
        </p:txBody>
      </p:sp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Hayes et al 2006</a:t>
            </a:r>
          </a:p>
          <a:p>
            <a:pPr eaLnBrk="1" hangingPunct="1"/>
            <a:r>
              <a:rPr lang="nl-NL" smtClean="0"/>
              <a:t>Ost, 2008</a:t>
            </a:r>
          </a:p>
          <a:p>
            <a:pPr eaLnBrk="1" hangingPunct="1"/>
            <a:r>
              <a:rPr lang="nl-NL" smtClean="0"/>
              <a:t>Powers et al, 2009</a:t>
            </a:r>
          </a:p>
          <a:p>
            <a:pPr eaLnBrk="1" hangingPunct="1"/>
            <a:r>
              <a:rPr lang="nl-NL" smtClean="0"/>
              <a:t>Veehof at al, 2011</a:t>
            </a:r>
          </a:p>
          <a:p>
            <a:pPr eaLnBrk="1" hangingPunct="1"/>
            <a:r>
              <a:rPr lang="nl-NL" smtClean="0"/>
              <a:t>Ruiz, 2012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Overlap with other MA</a:t>
            </a:r>
          </a:p>
        </p:txBody>
      </p:sp>
      <p:sp>
        <p:nvSpPr>
          <p:cNvPr id="2150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5 studies included in Hayes</a:t>
            </a:r>
          </a:p>
          <a:p>
            <a:r>
              <a:rPr lang="nl-NL" smtClean="0"/>
              <a:t>4 studies included in Öst</a:t>
            </a:r>
          </a:p>
          <a:p>
            <a:r>
              <a:rPr lang="nl-NL" smtClean="0"/>
              <a:t>6 studies included in Powers</a:t>
            </a:r>
          </a:p>
          <a:p>
            <a:r>
              <a:rPr lang="nl-NL" smtClean="0"/>
              <a:t>7 studies included in A-Tjak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A-Tjak et al submitted</a:t>
            </a:r>
          </a:p>
        </p:txBody>
      </p:sp>
      <p:sp>
        <p:nvSpPr>
          <p:cNvPr id="2253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Michelle Davis,</a:t>
            </a:r>
            <a:r>
              <a:rPr lang="en-US" smtClean="0"/>
              <a:t> Southern Methodist University</a:t>
            </a:r>
            <a:endParaRPr lang="nl-NL" smtClean="0"/>
          </a:p>
          <a:p>
            <a:pPr eaLnBrk="1" hangingPunct="1"/>
            <a:r>
              <a:rPr lang="nl-NL" smtClean="0"/>
              <a:t>Nexh Morina, University of Amsterdam</a:t>
            </a:r>
          </a:p>
          <a:p>
            <a:pPr eaLnBrk="1" hangingPunct="1"/>
            <a:r>
              <a:rPr lang="nl-NL" smtClean="0"/>
              <a:t>Mark Powers, </a:t>
            </a:r>
            <a:r>
              <a:rPr lang="en-US" smtClean="0"/>
              <a:t>Southern Methodist University</a:t>
            </a:r>
            <a:endParaRPr lang="nl-NL" smtClean="0"/>
          </a:p>
          <a:p>
            <a:pPr eaLnBrk="1" hangingPunct="1"/>
            <a:r>
              <a:rPr lang="nl-NL" smtClean="0"/>
              <a:t>Jasper Smits, </a:t>
            </a:r>
            <a:r>
              <a:rPr lang="en-US" smtClean="0"/>
              <a:t>Southern Methodist University</a:t>
            </a:r>
            <a:endParaRPr lang="nl-NL" smtClean="0"/>
          </a:p>
          <a:p>
            <a:pPr eaLnBrk="1" hangingPunct="1"/>
            <a:r>
              <a:rPr lang="nl-NL" smtClean="0"/>
              <a:t>Paul Emmelkamp , University of Amsterdam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2355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Until March 2013</a:t>
            </a:r>
          </a:p>
          <a:p>
            <a:pPr eaLnBrk="1" hangingPunct="1"/>
            <a:r>
              <a:rPr lang="nl-NL" smtClean="0"/>
              <a:t>39 RCT, N = </a:t>
            </a:r>
            <a:r>
              <a:rPr lang="en-GB" smtClean="0"/>
              <a:t>1.818 </a:t>
            </a:r>
          </a:p>
          <a:p>
            <a:pPr eaLnBrk="1" hangingPunct="1"/>
            <a:r>
              <a:rPr lang="en-GB" smtClean="0"/>
              <a:t>Methodological quality measured</a:t>
            </a:r>
          </a:p>
          <a:p>
            <a:pPr eaLnBrk="1" hangingPunct="1"/>
            <a:r>
              <a:rPr lang="en-US" smtClean="0"/>
              <a:t>a mean score of 23.88 for ACT studies (</a:t>
            </a:r>
            <a:r>
              <a:rPr lang="en-US" i="1" smtClean="0"/>
              <a:t>SD</a:t>
            </a:r>
            <a:r>
              <a:rPr lang="en-US" smtClean="0"/>
              <a:t> = 4.96) on the methodology rating scale</a:t>
            </a:r>
            <a:endParaRPr lang="nl-NL" smtClean="0"/>
          </a:p>
          <a:p>
            <a:pPr eaLnBrk="1" hangingPunct="1"/>
            <a:endParaRPr lang="nl-NL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Criteria for inclusion</a:t>
            </a:r>
          </a:p>
        </p:txBody>
      </p:sp>
      <p:sp>
        <p:nvSpPr>
          <p:cNvPr id="2457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RCT,  acceptance based treatments</a:t>
            </a:r>
          </a:p>
          <a:p>
            <a:r>
              <a:rPr lang="nl-NL" smtClean="0"/>
              <a:t>Published or retreivable information</a:t>
            </a:r>
          </a:p>
          <a:p>
            <a:r>
              <a:rPr lang="en-GB" smtClean="0"/>
              <a:t>Only clinically relevant populations: psychiatric or medical diagnosis or high score on relevant psychological questionnaire, treatment seeking/needing</a:t>
            </a:r>
          </a:p>
          <a:p>
            <a:r>
              <a:rPr lang="en-US" smtClean="0"/>
              <a:t>at least 10 participants in the active condition(s) at post treatment</a:t>
            </a:r>
            <a:endParaRPr lang="nl-NL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Results on primary outcomes</a:t>
            </a:r>
          </a:p>
        </p:txBody>
      </p:sp>
      <p:sp>
        <p:nvSpPr>
          <p:cNvPr id="2560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ACT outperformed control conditions (39 studies, N = 1.818) Hedges’s </a:t>
            </a:r>
            <a:r>
              <a:rPr lang="en-GB" i="1" smtClean="0"/>
              <a:t>g</a:t>
            </a:r>
            <a:r>
              <a:rPr lang="en-GB" smtClean="0"/>
              <a:t> = 0.70</a:t>
            </a:r>
          </a:p>
          <a:p>
            <a:pPr eaLnBrk="1" hangingPunct="1"/>
            <a:r>
              <a:rPr lang="en-GB" smtClean="0"/>
              <a:t>waitlist and psychological placebos (14 studies, N = 583) Hedges’s </a:t>
            </a:r>
            <a:r>
              <a:rPr lang="en-GB" i="1" smtClean="0"/>
              <a:t>g</a:t>
            </a:r>
            <a:r>
              <a:rPr lang="en-GB" smtClean="0"/>
              <a:t> = 0.74 </a:t>
            </a:r>
          </a:p>
          <a:p>
            <a:pPr eaLnBrk="1" hangingPunct="1"/>
            <a:r>
              <a:rPr lang="en-GB" smtClean="0"/>
              <a:t>TAU (14 studies, N =509) Hedges’ </a:t>
            </a:r>
            <a:r>
              <a:rPr lang="en-GB" i="1" smtClean="0"/>
              <a:t>g</a:t>
            </a:r>
            <a:r>
              <a:rPr lang="en-GB" smtClean="0"/>
              <a:t> = 1.13 </a:t>
            </a:r>
          </a:p>
          <a:p>
            <a:pPr eaLnBrk="1" hangingPunct="1"/>
            <a:r>
              <a:rPr lang="en-GB" smtClean="0"/>
              <a:t>established treatments (i.e., CBT, CT, or HBE) (7 studies, N = 401) Hedges’s </a:t>
            </a:r>
            <a:r>
              <a:rPr lang="en-GB" i="1" smtClean="0"/>
              <a:t>g</a:t>
            </a:r>
            <a:r>
              <a:rPr lang="en-GB" smtClean="0"/>
              <a:t> = 0.07, non significant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Results on secondary outcomes</a:t>
            </a:r>
          </a:p>
        </p:txBody>
      </p:sp>
      <p:sp>
        <p:nvSpPr>
          <p:cNvPr id="2662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ACT was superior to control conditions (34 studies, N = 1.556 participants) Hedges’s </a:t>
            </a:r>
            <a:r>
              <a:rPr lang="en-GB" i="1" smtClean="0"/>
              <a:t>g</a:t>
            </a:r>
            <a:r>
              <a:rPr lang="en-GB" smtClean="0"/>
              <a:t> = 0.44</a:t>
            </a:r>
          </a:p>
          <a:p>
            <a:pPr eaLnBrk="1" hangingPunct="1"/>
            <a:r>
              <a:rPr lang="en-GB" smtClean="0"/>
              <a:t>life satisfaction/quality measures (14 studies, N = 731) Hedges’s </a:t>
            </a:r>
            <a:r>
              <a:rPr lang="en-GB" i="1" smtClean="0"/>
              <a:t>g</a:t>
            </a:r>
            <a:r>
              <a:rPr lang="en-GB" smtClean="0"/>
              <a:t> = 0.60</a:t>
            </a:r>
          </a:p>
          <a:p>
            <a:pPr eaLnBrk="1" hangingPunct="1"/>
            <a:r>
              <a:rPr lang="en-GB" smtClean="0"/>
              <a:t>process measures (16 studies, N = 733) Hedges’s </a:t>
            </a:r>
            <a:r>
              <a:rPr lang="en-GB" i="1" smtClean="0"/>
              <a:t>g</a:t>
            </a:r>
            <a:r>
              <a:rPr lang="en-GB" smtClean="0"/>
              <a:t> = 0. 86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Results per group of conditions</a:t>
            </a:r>
            <a:endParaRPr lang="nl-NL" smtClean="0"/>
          </a:p>
        </p:txBody>
      </p:sp>
      <p:sp>
        <p:nvSpPr>
          <p:cNvPr id="2765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ACT was superior control conditions for anxiety/depression (8 studies, N = 378 ) Hedges’s </a:t>
            </a:r>
            <a:r>
              <a:rPr lang="en-GB" i="1" smtClean="0"/>
              <a:t>g</a:t>
            </a:r>
            <a:r>
              <a:rPr lang="en-GB" smtClean="0"/>
              <a:t> = 1.35</a:t>
            </a:r>
          </a:p>
          <a:p>
            <a:pPr eaLnBrk="1" hangingPunct="1"/>
            <a:r>
              <a:rPr lang="en-GB" smtClean="0"/>
              <a:t>For addiction (8 studies,  N = 501) Hedges’s </a:t>
            </a:r>
            <a:r>
              <a:rPr lang="en-GB" i="1" smtClean="0"/>
              <a:t>g</a:t>
            </a:r>
            <a:r>
              <a:rPr lang="en-GB" smtClean="0"/>
              <a:t> = 0.35</a:t>
            </a:r>
          </a:p>
          <a:p>
            <a:pPr eaLnBrk="1" hangingPunct="1"/>
            <a:r>
              <a:rPr lang="en-GB" smtClean="0"/>
              <a:t>For somatic complaints (15 studies, N = 682) Hedges’s </a:t>
            </a:r>
            <a:r>
              <a:rPr lang="en-GB" i="1" smtClean="0"/>
              <a:t>g</a:t>
            </a:r>
            <a:r>
              <a:rPr lang="en-GB" smtClean="0"/>
              <a:t> = 0.62</a:t>
            </a:r>
          </a:p>
          <a:p>
            <a:pPr eaLnBrk="1" hangingPunct="1"/>
            <a:r>
              <a:rPr lang="en-GB" smtClean="0"/>
              <a:t>For other mental disorders (8 studies, N = 258) Hedges’s </a:t>
            </a:r>
            <a:r>
              <a:rPr lang="en-GB" i="1" smtClean="0"/>
              <a:t>g </a:t>
            </a:r>
            <a:r>
              <a:rPr lang="en-GB" smtClean="0"/>
              <a:t>= 0.86</a:t>
            </a:r>
            <a:endParaRPr lang="nl-NL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957388" y="1138238"/>
          <a:ext cx="5230812" cy="4579937"/>
        </p:xfrm>
        <a:graphic>
          <a:graphicData uri="http://schemas.openxmlformats.org/drawingml/2006/table">
            <a:tbl>
              <a:tblPr/>
              <a:tblGrid>
                <a:gridCol w="473694"/>
                <a:gridCol w="2121755"/>
                <a:gridCol w="769260"/>
                <a:gridCol w="750509"/>
                <a:gridCol w="532906"/>
                <a:gridCol w="582249"/>
              </a:tblGrid>
              <a:tr h="149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 dirty="0">
                        <a:latin typeface="Calibri"/>
                        <a:ea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Mean A-Tjak**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Mean Ost*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 dirty="0">
                        <a:latin typeface="Calibri"/>
                        <a:ea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CBT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DBT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Clarity of sample description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1,71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1,23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1,62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1,54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Severity/ chronicity of the disorder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1,41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1,31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1,73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1,54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Representative-ness of the sample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1,68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1,08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1,73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1,46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nl-NL" sz="9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Reliability of the diagnosis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0,66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0,15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1,32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0,77</a:t>
                      </a:r>
                      <a:endParaRPr lang="nl-NL" sz="9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Specificity of outcome measures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1,90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1,77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2,00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1,77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Reliability and validity of outcome measures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1,90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1,54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2,00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1,23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Use of blind evaluators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0,54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0,31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0,58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0,77</a:t>
                      </a:r>
                      <a:endParaRPr lang="nl-NL" sz="9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Assessor training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0,39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0,31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0,77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0,69</a:t>
                      </a:r>
                      <a:endParaRPr lang="nl-NL" sz="9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Assignment to treatment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1,07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0,85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1,19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1,00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Design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0,95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1,23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1,62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1,15</a:t>
                      </a:r>
                      <a:endParaRPr lang="nl-NL" sz="9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Power analysis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0,27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0,38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0,15</a:t>
                      </a:r>
                      <a:endParaRPr lang="nl-NL" sz="9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Assessment points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1,07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0,92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1,27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0,77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Manualized, replicable, specific treatment programs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1,44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1,54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1,69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1,54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Number of therapists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0,90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0,23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1,08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0,77</a:t>
                      </a:r>
                      <a:endParaRPr lang="nl-NL" sz="9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Therapist training/ experience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1,20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0,69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1,42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0,92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Checks for treatment adherence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0,76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0,15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0,92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0,31</a:t>
                      </a:r>
                      <a:endParaRPr lang="nl-NL" sz="9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Checks for therapist competence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0,78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0,23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nl-NL" sz="9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Control of concomitant treatments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0,49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0,23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1,00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0,23</a:t>
                      </a:r>
                      <a:endParaRPr lang="nl-NL" sz="9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Handling of attrition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1,39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0,85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1,19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0,62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Statistical analyses and presentation of results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1,88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1,69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2,00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1,54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Clinical significance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0,66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0,69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1,04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0,31</a:t>
                      </a:r>
                      <a:endParaRPr lang="nl-NL" sz="9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Equality of therapy hours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0,83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1,55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1,86</a:t>
                      </a:r>
                      <a:endParaRPr lang="nl-NL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0,36</a:t>
                      </a:r>
                      <a:endParaRPr lang="nl-NL" sz="9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23,88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18,32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27,80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19,40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40" marR="345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 ICC for the total score  .92. **ICC for the total score = .99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0" marR="345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4540" marR="345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4540" marR="345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 dirty="0">
                        <a:latin typeface="Calibri"/>
                        <a:ea typeface="Times New Roman"/>
                      </a:endParaRPr>
                    </a:p>
                  </a:txBody>
                  <a:tcPr marL="34540" marR="345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886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76263"/>
          </a:xfrm>
        </p:spPr>
        <p:txBody>
          <a:bodyPr/>
          <a:lstStyle/>
          <a:p>
            <a:r>
              <a:rPr lang="nl-NL" sz="3600" smtClean="0"/>
              <a:t>Methodological Rating Scale Ost (2008)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Overlap with other MA</a:t>
            </a:r>
          </a:p>
        </p:txBody>
      </p:sp>
      <p:sp>
        <p:nvSpPr>
          <p:cNvPr id="296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8 studies included in Hayes</a:t>
            </a:r>
          </a:p>
          <a:p>
            <a:r>
              <a:rPr lang="nl-NL" smtClean="0"/>
              <a:t>8 studies included in Öst</a:t>
            </a:r>
          </a:p>
          <a:p>
            <a:r>
              <a:rPr lang="nl-NL" smtClean="0"/>
              <a:t>11 studies included in Powers </a:t>
            </a:r>
          </a:p>
          <a:p>
            <a:r>
              <a:rPr lang="nl-NL" smtClean="0"/>
              <a:t>7 studies included in Ruiz</a:t>
            </a:r>
          </a:p>
          <a:p>
            <a:r>
              <a:rPr lang="nl-NL" smtClean="0"/>
              <a:t>22 studies included in no other MA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331913" y="2349500"/>
          <a:ext cx="5727700" cy="1349375"/>
        </p:xfrm>
        <a:graphic>
          <a:graphicData uri="http://schemas.openxmlformats.org/drawingml/2006/table">
            <a:tbl>
              <a:tblPr/>
              <a:tblGrid>
                <a:gridCol w="1498600"/>
                <a:gridCol w="850900"/>
                <a:gridCol w="1854200"/>
                <a:gridCol w="609600"/>
                <a:gridCol w="914400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until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outcome analysis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study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participants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Hayes et al, 2006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spring 2005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Average effect sizes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704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Öst, 2008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mid 2007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Meta analysis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677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Powers et al, 2009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march</a:t>
                      </a:r>
                      <a:r>
                        <a:rPr lang="nl-N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2008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Meta analysis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917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Veehof et al 2011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Januari 2009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Randomized and/or controlled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Ruiz, 2012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July 2012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Meta analysis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954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A-Tjak et al, submitted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March 2013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Meta analysis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</a:t>
                      </a:r>
                      <a:endParaRPr lang="nl-N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1818</a:t>
                      </a:r>
                      <a:endParaRPr lang="nl-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403350" y="4508500"/>
          <a:ext cx="6096000" cy="1752600"/>
        </p:xfrm>
        <a:graphic>
          <a:graphicData uri="http://schemas.openxmlformats.org/drawingml/2006/table">
            <a:tbl>
              <a:tblPr/>
              <a:tblGrid>
                <a:gridCol w="1312642"/>
                <a:gridCol w="1145781"/>
                <a:gridCol w="2180321"/>
                <a:gridCol w="1457255"/>
              </a:tblGrid>
              <a:tr h="168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 dirty="0">
                        <a:latin typeface="Calibri"/>
                        <a:ea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form</a:t>
                      </a:r>
                      <a:r>
                        <a:rPr lang="nl-NL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nl-NL" sz="1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information</a:t>
                      </a:r>
                      <a:endParaRPr lang="nl-N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treatment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population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Hayes et al, 2006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(un)published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acceptance bases or single intervention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broad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Öst, 2008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published or in press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acceptance based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mental health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Powers et al, 2009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published or in press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acceptance based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mental health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Veehof et al 2011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published or in press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ACT  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chronic pain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Ruiz, 2012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(un)published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ACT vs CBT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broad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A-Tjak et al, submitted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(un)published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acceptance based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diagnosable</a:t>
                      </a:r>
                      <a:r>
                        <a:rPr lang="nl-NL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mental </a:t>
                      </a:r>
                      <a:r>
                        <a:rPr lang="nl-NL" sz="1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health</a:t>
                      </a:r>
                      <a:endParaRPr lang="nl-N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34" marR="389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814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Comparison of aspects of 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Cohen's </a:t>
            </a:r>
            <a:r>
              <a:rPr lang="en-US" i="1" smtClean="0"/>
              <a:t>d</a:t>
            </a:r>
            <a:r>
              <a:rPr lang="en-US" smtClean="0"/>
              <a:t> an effect size of </a:t>
            </a:r>
            <a:r>
              <a:rPr lang="en-US" smtClean="0">
                <a:solidFill>
                  <a:srgbClr val="FF0000"/>
                </a:solidFill>
              </a:rPr>
              <a:t>0.2 to 0.3 </a:t>
            </a:r>
            <a:r>
              <a:rPr lang="en-US" smtClean="0"/>
              <a:t>might be a "small" effect, </a:t>
            </a:r>
          </a:p>
          <a:p>
            <a:r>
              <a:rPr lang="en-US" smtClean="0"/>
              <a:t>around </a:t>
            </a:r>
            <a:r>
              <a:rPr lang="en-US" smtClean="0">
                <a:solidFill>
                  <a:srgbClr val="FF0000"/>
                </a:solidFill>
              </a:rPr>
              <a:t>0.5</a:t>
            </a:r>
            <a:r>
              <a:rPr lang="en-US" smtClean="0"/>
              <a:t> a "medium" effect </a:t>
            </a:r>
          </a:p>
          <a:p>
            <a:r>
              <a:rPr lang="en-US" smtClean="0"/>
              <a:t>and </a:t>
            </a:r>
            <a:r>
              <a:rPr lang="en-US" smtClean="0">
                <a:solidFill>
                  <a:srgbClr val="FF0000"/>
                </a:solidFill>
              </a:rPr>
              <a:t>0.8</a:t>
            </a:r>
            <a:r>
              <a:rPr lang="en-US" smtClean="0"/>
              <a:t> to infinity, a "large" effect</a:t>
            </a:r>
            <a:endParaRPr lang="nl-NL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755650" y="1916113"/>
          <a:ext cx="6096000" cy="1262062"/>
        </p:xfrm>
        <a:graphic>
          <a:graphicData uri="http://schemas.openxmlformats.org/drawingml/2006/table">
            <a:tbl>
              <a:tblPr/>
              <a:tblGrid>
                <a:gridCol w="1188972"/>
                <a:gridCol w="534030"/>
                <a:gridCol w="312357"/>
                <a:gridCol w="312357"/>
                <a:gridCol w="638317"/>
                <a:gridCol w="300770"/>
                <a:gridCol w="300266"/>
                <a:gridCol w="558212"/>
                <a:gridCol w="336036"/>
                <a:gridCol w="335028"/>
                <a:gridCol w="580883"/>
                <a:gridCol w="349638"/>
                <a:gridCol w="349135"/>
              </a:tblGrid>
              <a:tr h="305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 dirty="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all </a:t>
                      </a:r>
                      <a:r>
                        <a:rPr lang="nl-NL" sz="9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control</a:t>
                      </a:r>
                      <a:endParaRPr lang="nl-N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waitlist</a:t>
                      </a:r>
                      <a:r>
                        <a:rPr lang="nl-N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nl-NL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placebo/ </a:t>
                      </a:r>
                      <a:r>
                        <a:rPr lang="nl-N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TAU</a:t>
                      </a:r>
                      <a:endParaRPr lang="nl-N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structured interventions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C(B)T/established treatments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Primary measures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Hayes et al, 2006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0.99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0.71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0.66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0.66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0.53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0.48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0.63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0.73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0.83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Öst, 2008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0.68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0.96/0.79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Powers et al, 2009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0.42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0.18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Ruiz, 2012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0.40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0.37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0.42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A-Tjak et al, submitted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0.70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0.74/1.13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 dirty="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85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nl-NL"/>
          </a:p>
        </p:txBody>
      </p:sp>
      <p:sp>
        <p:nvSpPr>
          <p:cNvPr id="31855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Comparison on primary and process measures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755650" y="3933825"/>
          <a:ext cx="6096000" cy="1262063"/>
        </p:xfrm>
        <a:graphic>
          <a:graphicData uri="http://schemas.openxmlformats.org/drawingml/2006/table">
            <a:tbl>
              <a:tblPr/>
              <a:tblGrid>
                <a:gridCol w="1188972"/>
                <a:gridCol w="534030"/>
                <a:gridCol w="312357"/>
                <a:gridCol w="312357"/>
                <a:gridCol w="622195"/>
                <a:gridCol w="374828"/>
                <a:gridCol w="242329"/>
                <a:gridCol w="617157"/>
                <a:gridCol w="371806"/>
                <a:gridCol w="240313"/>
                <a:gridCol w="642347"/>
                <a:gridCol w="386920"/>
                <a:gridCol w="250389"/>
              </a:tblGrid>
              <a:tr h="305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all control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waitlist, placebo, TAU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structured interventions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C(B)T/established treatments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Process  measures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Hayes et al, 2006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Öst, 2008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Powers et al, 2009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Ruiz, 2012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A-Tjak et al, submitted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0.86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 dirty="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1116013" y="1989138"/>
          <a:ext cx="6096000" cy="1262062"/>
        </p:xfrm>
        <a:graphic>
          <a:graphicData uri="http://schemas.openxmlformats.org/drawingml/2006/table">
            <a:tbl>
              <a:tblPr/>
              <a:tblGrid>
                <a:gridCol w="1188972"/>
                <a:gridCol w="534030"/>
                <a:gridCol w="312357"/>
                <a:gridCol w="312357"/>
                <a:gridCol w="698269"/>
                <a:gridCol w="328479"/>
                <a:gridCol w="212604"/>
                <a:gridCol w="617157"/>
                <a:gridCol w="371806"/>
                <a:gridCol w="240313"/>
                <a:gridCol w="642347"/>
                <a:gridCol w="386920"/>
                <a:gridCol w="250389"/>
              </a:tblGrid>
              <a:tr h="305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all control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waitlist, placebo, TAU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structured interventions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C(B)T/established treatments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Secundary measures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Hayes et al, 2006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Öst, 2008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Powers et al, 2009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0.68/0.42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Ruiz, 2012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A-Tjak et al, submitted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0.44</a:t>
                      </a:r>
                      <a:endParaRPr lang="nl-N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900" dirty="0">
                        <a:latin typeface="Calibri"/>
                        <a:ea typeface="Times New Roman"/>
                      </a:endParaRPr>
                    </a:p>
                  </a:txBody>
                  <a:tcPr marL="35266" marR="352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878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Comparison on secundary measures and quality of life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042988" y="4076700"/>
          <a:ext cx="6105525" cy="879475"/>
        </p:xfrm>
        <a:graphic>
          <a:graphicData uri="http://schemas.openxmlformats.org/drawingml/2006/table">
            <a:tbl>
              <a:tblPr/>
              <a:tblGrid>
                <a:gridCol w="973933"/>
                <a:gridCol w="437445"/>
                <a:gridCol w="255864"/>
                <a:gridCol w="255864"/>
                <a:gridCol w="509664"/>
                <a:gridCol w="307037"/>
                <a:gridCol w="198501"/>
                <a:gridCol w="505537"/>
                <a:gridCol w="304561"/>
                <a:gridCol w="196850"/>
                <a:gridCol w="1042438"/>
                <a:gridCol w="627692"/>
                <a:gridCol w="406081"/>
                <a:gridCol w="83372"/>
              </a:tblGrid>
              <a:tr h="125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all control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waitlist, placebo, TAU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structured interventions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C(B)T/established treatments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25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Life quality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post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Hayes et al, 2006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Öst, 2008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Powers et al, 2009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Ruiz, 2012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A-Tjak et al, submitted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0.60</a:t>
                      </a:r>
                      <a:endParaRPr lang="nl-NL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700" dirty="0">
                        <a:latin typeface="Calibri"/>
                        <a:ea typeface="Times New Roman"/>
                      </a:endParaRPr>
                    </a:p>
                  </a:txBody>
                  <a:tcPr marL="28986" marR="28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1187450" y="2636838"/>
          <a:ext cx="6503988" cy="1209675"/>
        </p:xfrm>
        <a:graphic>
          <a:graphicData uri="http://schemas.openxmlformats.org/drawingml/2006/table">
            <a:tbl>
              <a:tblPr/>
              <a:tblGrid>
                <a:gridCol w="1347755"/>
                <a:gridCol w="1124181"/>
                <a:gridCol w="657200"/>
                <a:gridCol w="562542"/>
                <a:gridCol w="562542"/>
                <a:gridCol w="1113363"/>
                <a:gridCol w="1136802"/>
              </a:tblGrid>
              <a:tr h="333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anxiety/depression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depression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distress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addiction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somatic complaints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other mental health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Hayes et al, 2006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Öst, 2008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Powers et al, 2009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0.76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0.03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0.39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0.60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Ruiz, 2012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A-Tjak et al, submitted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1.35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000">
                        <a:latin typeface="Calibri"/>
                        <a:ea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0.35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0.62</a:t>
                      </a:r>
                      <a:endParaRPr lang="nl-N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0.86</a:t>
                      </a:r>
                      <a:endParaRPr lang="nl-N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43" marR="384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852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Comparison per group of conditions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Hayes et al 2006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Until spring 2005</a:t>
            </a:r>
          </a:p>
          <a:p>
            <a:pPr eaLnBrk="1" hangingPunct="1"/>
            <a:r>
              <a:rPr lang="en-US" smtClean="0"/>
              <a:t>the meta-analysis examines the average relationship between the AAQ or its specific variants and measures of psychopathology and quality of life.</a:t>
            </a:r>
          </a:p>
          <a:p>
            <a:pPr eaLnBrk="1" hangingPunct="1"/>
            <a:r>
              <a:rPr lang="en-US" smtClean="0"/>
              <a:t>And, a simple version of outcome analysis</a:t>
            </a:r>
          </a:p>
          <a:p>
            <a:pPr eaLnBrk="1" hangingPunct="1"/>
            <a:r>
              <a:rPr lang="en-US" smtClean="0"/>
              <a:t>17 studies, N=704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Criteria for inclusion</a:t>
            </a:r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RCT</a:t>
            </a:r>
          </a:p>
          <a:p>
            <a:r>
              <a:rPr lang="en-US" smtClean="0"/>
              <a:t> articles and any other available data set (dissertation, paper)</a:t>
            </a:r>
          </a:p>
          <a:p>
            <a:r>
              <a:rPr lang="en-US" smtClean="0"/>
              <a:t>Levitt, 2004 is not a treatment study</a:t>
            </a:r>
          </a:p>
          <a:p>
            <a:r>
              <a:rPr lang="en-US" smtClean="0"/>
              <a:t>Acceptance based</a:t>
            </a:r>
            <a:endParaRPr lang="nl-NL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Results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weighting average effect sizes by the number of cases that produced the effect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ACT compared to general control conditions (9 studies): post: </a:t>
            </a:r>
            <a:r>
              <a:rPr lang="en-US" i="1" dirty="0" smtClean="0"/>
              <a:t>d</a:t>
            </a:r>
            <a:r>
              <a:rPr lang="en-US" dirty="0" smtClean="0"/>
              <a:t> =</a:t>
            </a:r>
            <a:r>
              <a:rPr lang="nl-NL" dirty="0" smtClean="0"/>
              <a:t>.66 (N=704) FU: </a:t>
            </a:r>
            <a:r>
              <a:rPr lang="nl-NL" i="1" dirty="0" smtClean="0"/>
              <a:t>d</a:t>
            </a:r>
            <a:r>
              <a:rPr lang="nl-NL" dirty="0" smtClean="0"/>
              <a:t> =.66 (N=519)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err="1" smtClean="0"/>
              <a:t>Comparisons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ACT and </a:t>
            </a:r>
            <a:r>
              <a:rPr lang="nl-NL" dirty="0" err="1" smtClean="0"/>
              <a:t>structured</a:t>
            </a:r>
            <a:r>
              <a:rPr lang="nl-NL" dirty="0" smtClean="0"/>
              <a:t> </a:t>
            </a:r>
            <a:r>
              <a:rPr lang="nl-NL" dirty="0" err="1" smtClean="0"/>
              <a:t>interventions</a:t>
            </a:r>
            <a:r>
              <a:rPr lang="nl-NL" dirty="0" smtClean="0"/>
              <a:t> (12 studies): post: </a:t>
            </a:r>
            <a:r>
              <a:rPr lang="nl-NL" i="1" dirty="0" smtClean="0"/>
              <a:t>d</a:t>
            </a:r>
            <a:r>
              <a:rPr lang="nl-NL" dirty="0" smtClean="0"/>
              <a:t> =.48 (N=456) FU: </a:t>
            </a:r>
            <a:r>
              <a:rPr lang="nl-NL" i="1" dirty="0" smtClean="0"/>
              <a:t>d</a:t>
            </a:r>
            <a:r>
              <a:rPr lang="nl-NL" dirty="0" smtClean="0"/>
              <a:t> =.63 (N=404)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comparisons between ACT and C(B)T (4 studies): </a:t>
            </a:r>
            <a:r>
              <a:rPr lang="en-US" i="1" dirty="0" smtClean="0"/>
              <a:t>d</a:t>
            </a:r>
            <a:r>
              <a:rPr lang="en-US" dirty="0" smtClean="0"/>
              <a:t> =</a:t>
            </a:r>
            <a:r>
              <a:rPr lang="nl-NL" dirty="0" smtClean="0"/>
              <a:t>.73 at post and </a:t>
            </a:r>
            <a:r>
              <a:rPr lang="nl-NL" i="1" dirty="0" smtClean="0"/>
              <a:t>d</a:t>
            </a:r>
            <a:r>
              <a:rPr lang="nl-NL" dirty="0" smtClean="0"/>
              <a:t> = .83 at FU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Overlap with other MA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12 studies included in Ost</a:t>
            </a:r>
          </a:p>
          <a:p>
            <a:r>
              <a:rPr lang="nl-NL" smtClean="0"/>
              <a:t>12 studies included in Powers</a:t>
            </a:r>
          </a:p>
          <a:p>
            <a:r>
              <a:rPr lang="nl-NL" smtClean="0"/>
              <a:t>1 study included in Veehof</a:t>
            </a:r>
          </a:p>
          <a:p>
            <a:r>
              <a:rPr lang="nl-NL" smtClean="0"/>
              <a:t>5 studies included in Ruiz </a:t>
            </a:r>
          </a:p>
          <a:p>
            <a:r>
              <a:rPr lang="nl-NL" smtClean="0"/>
              <a:t>8 studies included in A-Tjak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Öst, 2008</a:t>
            </a:r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1985 to mid 2007</a:t>
            </a:r>
          </a:p>
          <a:p>
            <a:pPr eaLnBrk="1" hangingPunct="1"/>
            <a:r>
              <a:rPr lang="en-US" smtClean="0"/>
              <a:t>ACT and other third wave therapies</a:t>
            </a:r>
          </a:p>
          <a:p>
            <a:pPr eaLnBrk="1" hangingPunct="1"/>
            <a:r>
              <a:rPr lang="nl-NL" smtClean="0"/>
              <a:t>Complicated system of matching studies of ACT to studies of CBT</a:t>
            </a:r>
          </a:p>
          <a:p>
            <a:pPr eaLnBrk="1" hangingPunct="1"/>
            <a:r>
              <a:rPr lang="nl-NL" smtClean="0"/>
              <a:t>Rating methodological quality of studies:</a:t>
            </a:r>
          </a:p>
          <a:p>
            <a:pPr eaLnBrk="1" hangingPunct="1"/>
            <a:r>
              <a:rPr lang="en-US" smtClean="0"/>
              <a:t>CBT studies M = 27.8 (</a:t>
            </a:r>
            <a:r>
              <a:rPr lang="en-US" i="1" smtClean="0"/>
              <a:t>SD </a:t>
            </a:r>
            <a:r>
              <a:rPr lang="en-US" smtClean="0"/>
              <a:t>= 4.2) </a:t>
            </a:r>
          </a:p>
          <a:p>
            <a:pPr eaLnBrk="1" hangingPunct="1"/>
            <a:r>
              <a:rPr lang="en-US" smtClean="0"/>
              <a:t>ACT studies M = 18.1-18.32 (</a:t>
            </a:r>
            <a:r>
              <a:rPr lang="en-US" i="1" smtClean="0"/>
              <a:t>SD </a:t>
            </a:r>
            <a:r>
              <a:rPr lang="en-US" smtClean="0"/>
              <a:t>= 5.0).    </a:t>
            </a:r>
            <a:endParaRPr lang="nl-NL" smtClean="0"/>
          </a:p>
          <a:p>
            <a:pPr eaLnBrk="1" hangingPunct="1"/>
            <a:endParaRPr lang="nl-NL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Criteria for inclusion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RCT (13 studies,  N = 677)</a:t>
            </a:r>
          </a:p>
          <a:p>
            <a:r>
              <a:rPr lang="nl-NL" smtClean="0"/>
              <a:t>published or in press</a:t>
            </a:r>
          </a:p>
          <a:p>
            <a:r>
              <a:rPr lang="nl-NL" smtClean="0"/>
              <a:t>Published in English</a:t>
            </a:r>
          </a:p>
          <a:p>
            <a:r>
              <a:rPr lang="nl-NL" smtClean="0"/>
              <a:t>Acceptance based</a:t>
            </a:r>
          </a:p>
          <a:p>
            <a:endParaRPr lang="nl-NL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1747</Words>
  <Application>Microsoft Office PowerPoint</Application>
  <PresentationFormat>Diavoorstelling (4:3)</PresentationFormat>
  <Paragraphs>477</Paragraphs>
  <Slides>32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Office-thema</vt:lpstr>
      <vt:lpstr>The expanding evidence for the efficacy of ACT:  </vt:lpstr>
      <vt:lpstr>Earlier meta analysis</vt:lpstr>
      <vt:lpstr>Dia 3</vt:lpstr>
      <vt:lpstr>Hayes et al 2006</vt:lpstr>
      <vt:lpstr>Criteria for inclusion</vt:lpstr>
      <vt:lpstr>Results</vt:lpstr>
      <vt:lpstr>Overlap with other MA</vt:lpstr>
      <vt:lpstr>Öst, 2008</vt:lpstr>
      <vt:lpstr>Criteria for inclusion</vt:lpstr>
      <vt:lpstr>Results</vt:lpstr>
      <vt:lpstr>Overlap with other MA</vt:lpstr>
      <vt:lpstr>Powers et al, 2009</vt:lpstr>
      <vt:lpstr>Criteria for inclusion</vt:lpstr>
      <vt:lpstr>Results</vt:lpstr>
      <vt:lpstr>Overlap with other MA</vt:lpstr>
      <vt:lpstr>Veehof et al, 2011</vt:lpstr>
      <vt:lpstr>Ruiz, 2012</vt:lpstr>
      <vt:lpstr>Criteria for inclusion</vt:lpstr>
      <vt:lpstr>Results</vt:lpstr>
      <vt:lpstr>Overlap with other MA</vt:lpstr>
      <vt:lpstr>A-Tjak et al submitted</vt:lpstr>
      <vt:lpstr>Dia 22</vt:lpstr>
      <vt:lpstr>Criteria for inclusion</vt:lpstr>
      <vt:lpstr>Results on primary outcomes</vt:lpstr>
      <vt:lpstr>Results on secondary outcomes</vt:lpstr>
      <vt:lpstr>Results per group of conditions</vt:lpstr>
      <vt:lpstr>Methodological Rating Scale Ost (2008)</vt:lpstr>
      <vt:lpstr>Overlap with other MA</vt:lpstr>
      <vt:lpstr>Comparison of aspects of MA</vt:lpstr>
      <vt:lpstr>Comparison on primary and process measures</vt:lpstr>
      <vt:lpstr>Comparison on secundary measures and quality of life</vt:lpstr>
      <vt:lpstr>Comparison per group of conditions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expanding efficacy of ACT:</dc:title>
  <dc:creator>Jacqueline</dc:creator>
  <cp:lastModifiedBy>Jacqueline</cp:lastModifiedBy>
  <cp:revision>65</cp:revision>
  <dcterms:created xsi:type="dcterms:W3CDTF">2013-06-12T10:32:23Z</dcterms:created>
  <dcterms:modified xsi:type="dcterms:W3CDTF">2013-06-30T18:27:47Z</dcterms:modified>
</cp:coreProperties>
</file>